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57" r:id="rId4"/>
    <p:sldId id="258" r:id="rId5"/>
    <p:sldId id="263" r:id="rId6"/>
    <p:sldId id="266" r:id="rId7"/>
    <p:sldId id="267" r:id="rId8"/>
    <p:sldId id="261" r:id="rId9"/>
    <p:sldId id="262" r:id="rId10"/>
    <p:sldId id="268" r:id="rId11"/>
    <p:sldId id="269" r:id="rId12"/>
    <p:sldId id="271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786D21-55A3-4447-8373-402CEAD7DD8D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2ADDD0-A4EA-42A7-A7C2-B2C8B217A8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61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3EB32-4189-4C7D-7A18-1EA599C25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D6A032-1865-D784-E3A9-6EB4E89A7D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C752E-AFE2-68D5-5ACC-10022BE77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1AA97-23FC-DBB9-1911-6D35EB897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AB461-05E3-3246-B2AA-5278543AC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27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6C7F9-363E-90D2-CA75-DECCF6908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08E68D-6B86-A244-7122-B49DE92BA0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5E6E1-2AF5-A506-481F-55B5C5A9F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AE395-53F4-0BB3-FD18-89965C3FD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1BF5B-9D2D-9B3D-6D55-91828F6CC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57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EC5557-95EA-C74B-CF97-CDDEFE25BE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1A173-897B-159B-FF92-783E98967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A05F4-C4F8-021E-0ED2-F7434441C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BE7EC-5447-6C88-0781-88A9184C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3A3A3-F0CE-6F9E-ED77-52E7A0A6A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11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F3863-7439-E510-7B0E-701191786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4D0E8-3FAD-1568-E084-8BB981602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19541C-21B9-DC6A-F489-45BD83918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F79BD-CCBA-20BE-FB60-2E6478944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CB106-3AFD-BF85-3718-D538D6471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1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5D3B1-3212-56F0-A3B0-28488EC09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B20D6-05A6-C37F-0E6A-1C342F643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06D407-75EB-8445-6AEF-68E983A1F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A29D9-2793-DA50-D47A-88A99EE74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66411-D859-8014-82E9-4954BEAC0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058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F5E97-1CBB-0C30-4A80-740E311D1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62732-A51B-E6F7-CBAE-7713690422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1B4836-45EE-BBE0-E2D3-CECC7A76F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E711A-62EE-E157-83F9-09E53F643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155D8C-9EBC-F25D-840E-4B7CFBADD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A3326-1A59-E6F9-3292-FEACFC96A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21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48F35-305E-8D41-72DE-ED6FE6D88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699F8-AB76-076A-901D-2F277A322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4BD82C-D71D-6253-DE55-1D95219623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7CE2A0-C603-F188-D898-89609E768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A88C28-B0ED-D53B-E00E-AE8D3291E9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E4D80C-27F1-2176-DDDD-79815528A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54F069-7257-144C-811B-6A2320CA4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BB1DBE-ABBF-83C3-BF9E-0AB2057C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39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60E86-B02B-7123-51AC-DAF77CF83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CAAC50-AF54-0895-BA53-C7C0CAB61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99B5B2-497F-7D3E-314F-7456643EA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940D62-534D-2D78-E744-7B23AEEBF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03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A1CA4D-6E8C-D20F-892D-358D9913B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996674-90D5-382A-16DD-31D3E9D00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673A5F-B747-3925-F68F-E3E083C9E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395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DE56F-6594-D275-1FD8-0D4AF88B4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8B3D0-8C3E-6299-9940-BACB2014E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6D3AE1-F091-90F5-DCA1-FF3AAF8F8A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B95D1D-C928-9C55-8AA1-8A616171A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A6D378-DD52-9B0B-350F-330867EBE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21811-ED57-4085-B96C-CCA151494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732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AFB3E-3F39-B51A-8B7B-77C545416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9CEA67-A8EA-4C99-76A4-04E250558A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D17AE2-A9E7-CB72-9699-C940F9FFED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E8BB04-38EC-2B69-3540-385C53E5B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383877-395B-03B2-AF20-67D8BB6D6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D1CA7-DBEA-D428-E813-74CEF5003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400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56B12D-9669-BF26-AB77-B7E06E0CD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CCE1F-DF49-7369-33A6-A38E3D9F87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4A051-3C5F-2CE7-5060-F37E20AB10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FAA27-DAA4-4929-8BFD-FBD2EF96821C}" type="datetimeFigureOut">
              <a:rPr lang="en-US" smtClean="0"/>
              <a:t>7/4/2023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EDB4C-2905-E8E2-FD23-D9202BED6D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DCE203-5F3C-93E4-0474-02ED96DB10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85C81-9969-4675-8CC5-4D7E33E12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992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1DB9D-8AF3-EDA7-0BEE-41BA308D4B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8686" y="1856792"/>
            <a:ext cx="4818290" cy="2176390"/>
          </a:xfrm>
        </p:spPr>
        <p:txBody>
          <a:bodyPr>
            <a:normAutofit/>
          </a:bodyPr>
          <a:lstStyle/>
          <a:p>
            <a:pPr algn="r"/>
            <a:r>
              <a:rPr lang="en-US" sz="5000" dirty="0">
                <a:solidFill>
                  <a:schemeClr val="bg1"/>
                </a:solidFill>
              </a:rPr>
              <a:t>STANDARD ENTE</a:t>
            </a:r>
            <a:r>
              <a:rPr lang="ro-RO" sz="5000" dirty="0">
                <a:solidFill>
                  <a:schemeClr val="bg1"/>
                </a:solidFill>
              </a:rPr>
              <a:t>R</a:t>
            </a:r>
            <a:r>
              <a:rPr lang="en-US" sz="5000" dirty="0">
                <a:solidFill>
                  <a:schemeClr val="bg1"/>
                </a:solidFill>
              </a:rPr>
              <a:t>PRISE</a:t>
            </a:r>
            <a:r>
              <a:rPr lang="ro-RO" sz="5000" dirty="0">
                <a:solidFill>
                  <a:schemeClr val="bg1"/>
                </a:solidFill>
              </a:rPr>
              <a:t> BUSINESS PLANER</a:t>
            </a:r>
            <a:endParaRPr lang="en-US" sz="5000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80B7591-E174-45D9-AAD8-79C1422AA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160" y="1498600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7383E2A-B816-4E3B-B3E5-FE96002BA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6284B916-CB4D-43C2-A9BD-F5C2F9FA2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3F88E75-63BE-4838-84A5-C45F377ECE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359003A-C3CD-4E9D-A057-5F79D7288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34D2648-A050-4B2F-B866-6F9AC8F0C0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C7806EE-99C0-43D0-B14B-CC29145800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5" name="Picture 4" descr="A picture containing font, circle, graphics, logo">
            <a:extLst>
              <a:ext uri="{FF2B5EF4-FFF2-40B4-BE49-F238E27FC236}">
                <a16:creationId xmlns:a16="http://schemas.microsoft.com/office/drawing/2014/main" id="{C77FC7B5-999E-CAF7-B2E2-EE8B34930C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091" y="2245381"/>
            <a:ext cx="4369112" cy="258869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DFD4C67-CF0B-E226-4408-9E641AEC3E87}"/>
              </a:ext>
            </a:extLst>
          </p:cNvPr>
          <p:cNvSpPr txBox="1"/>
          <p:nvPr/>
        </p:nvSpPr>
        <p:spPr>
          <a:xfrm>
            <a:off x="0" y="201880"/>
            <a:ext cx="1219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</a:rPr>
              <a:t>Universitatea</a:t>
            </a:r>
            <a:r>
              <a:rPr lang="en-US" sz="1800" dirty="0">
                <a:solidFill>
                  <a:schemeClr val="bg1"/>
                </a:solidFill>
              </a:rPr>
              <a:t> “</a:t>
            </a:r>
            <a:r>
              <a:rPr lang="en-US" sz="1800" dirty="0" err="1">
                <a:solidFill>
                  <a:schemeClr val="bg1"/>
                </a:solidFill>
              </a:rPr>
              <a:t>Alexandru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Ioan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Cuza</a:t>
            </a:r>
            <a:r>
              <a:rPr lang="en-US" sz="1800" dirty="0">
                <a:solidFill>
                  <a:schemeClr val="bg1"/>
                </a:solidFill>
              </a:rPr>
              <a:t>” din </a:t>
            </a:r>
            <a:r>
              <a:rPr lang="en-US" sz="1800" dirty="0" err="1">
                <a:solidFill>
                  <a:schemeClr val="bg1"/>
                </a:solidFill>
              </a:rPr>
              <a:t>Ia</a:t>
            </a:r>
            <a:r>
              <a:rPr lang="ro-RO" sz="1800" dirty="0">
                <a:solidFill>
                  <a:schemeClr val="bg1"/>
                </a:solidFill>
              </a:rPr>
              <a:t>și</a:t>
            </a:r>
          </a:p>
          <a:p>
            <a:pPr algn="ctr"/>
            <a:r>
              <a:rPr lang="ro-RO" sz="1800" dirty="0">
                <a:solidFill>
                  <a:schemeClr val="bg1"/>
                </a:solidFill>
              </a:rPr>
              <a:t>Facultatea de Economie și Administrarea Afacerilor</a:t>
            </a:r>
          </a:p>
          <a:p>
            <a:pPr algn="ctr"/>
            <a:r>
              <a:rPr lang="ro-RO" sz="1800" dirty="0">
                <a:solidFill>
                  <a:schemeClr val="bg1"/>
                </a:solidFill>
              </a:rPr>
              <a:t>Specializarea</a:t>
            </a:r>
            <a:r>
              <a:rPr lang="en-US" sz="1800" dirty="0">
                <a:solidFill>
                  <a:schemeClr val="bg1"/>
                </a:solidFill>
              </a:rPr>
              <a:t>: </a:t>
            </a:r>
            <a:r>
              <a:rPr lang="ro-RO" sz="1800" dirty="0">
                <a:solidFill>
                  <a:schemeClr val="bg1"/>
                </a:solidFill>
              </a:rPr>
              <a:t>Informatică Economică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BE2070-8EA3-43D3-B408-174E55A02E19}"/>
              </a:ext>
            </a:extLst>
          </p:cNvPr>
          <p:cNvSpPr txBox="1"/>
          <p:nvPr/>
        </p:nvSpPr>
        <p:spPr>
          <a:xfrm>
            <a:off x="5340946" y="5734530"/>
            <a:ext cx="3148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o-RO" sz="1800" dirty="0">
                <a:solidFill>
                  <a:schemeClr val="bg1"/>
                </a:solidFill>
              </a:rPr>
              <a:t>Coordonator</a:t>
            </a:r>
            <a:r>
              <a:rPr lang="en-US" sz="1800" dirty="0">
                <a:solidFill>
                  <a:schemeClr val="bg1"/>
                </a:solidFill>
              </a:rPr>
              <a:t>:</a:t>
            </a:r>
          </a:p>
          <a:p>
            <a:pPr algn="ctr"/>
            <a:r>
              <a:rPr lang="ro-RO" dirty="0">
                <a:solidFill>
                  <a:schemeClr val="bg1"/>
                </a:solidFill>
              </a:rPr>
              <a:t>Prof</a:t>
            </a:r>
            <a:r>
              <a:rPr lang="en-US" dirty="0">
                <a:solidFill>
                  <a:schemeClr val="bg1"/>
                </a:solidFill>
              </a:rPr>
              <a:t>. Univ. Dr.</a:t>
            </a:r>
            <a:r>
              <a:rPr lang="ro-RO" dirty="0">
                <a:solidFill>
                  <a:schemeClr val="bg1"/>
                </a:solidFill>
              </a:rPr>
              <a:t> Dumitriu Florin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777212-B476-5C05-5057-9405B0DE3824}"/>
              </a:ext>
            </a:extLst>
          </p:cNvPr>
          <p:cNvSpPr txBox="1"/>
          <p:nvPr/>
        </p:nvSpPr>
        <p:spPr>
          <a:xfrm>
            <a:off x="8292322" y="5734530"/>
            <a:ext cx="3148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Absolvent: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Cojocariu Daniel</a:t>
            </a:r>
          </a:p>
        </p:txBody>
      </p:sp>
    </p:spTree>
    <p:extLst>
      <p:ext uri="{BB962C8B-B14F-4D97-AF65-F5344CB8AC3E}">
        <p14:creationId xmlns:p14="http://schemas.microsoft.com/office/powerpoint/2010/main" val="3796500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1BB1D7-7C04-C738-B1DC-EB53101E9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ro-RO" sz="5000">
                <a:solidFill>
                  <a:schemeClr val="bg1"/>
                </a:solidFill>
              </a:rPr>
              <a:t>Procesul de implementare al aplicației SEBP</a:t>
            </a:r>
            <a:endParaRPr lang="en-US" sz="500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FA453-BECB-31D3-0C78-762565461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ro-RO" sz="2000" dirty="0">
                <a:solidFill>
                  <a:schemeClr val="bg1"/>
                </a:solidFill>
              </a:rPr>
              <a:t>Indentificarea obiectivelor al aplicației folosind diagrama de cazuri de utilizare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Crearea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ro-RO" sz="2000" dirty="0">
                <a:solidFill>
                  <a:schemeClr val="bg1"/>
                </a:solidFill>
              </a:rPr>
              <a:t>interfeței utilizator</a:t>
            </a:r>
          </a:p>
          <a:p>
            <a:r>
              <a:rPr lang="ro-RO" sz="2000" dirty="0">
                <a:solidFill>
                  <a:schemeClr val="bg1"/>
                </a:solidFill>
              </a:rPr>
              <a:t>Crearea claselor folosind diagrama de clase</a:t>
            </a:r>
          </a:p>
          <a:p>
            <a:r>
              <a:rPr lang="ro-RO" sz="2000" dirty="0">
                <a:solidFill>
                  <a:schemeClr val="bg1"/>
                </a:solidFill>
              </a:rPr>
              <a:t>Dezvoltarea aplicației conform diagramei de secvență</a:t>
            </a:r>
          </a:p>
          <a:p>
            <a:endParaRPr lang="ro-RO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3534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4" name="Freeform: Shape 13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5" name="Freeform: Shape 11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43791B-F733-A172-012F-D71404CCA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20676"/>
            <a:ext cx="7021513" cy="23083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Prezentarea aplicației</a:t>
            </a:r>
          </a:p>
        </p:txBody>
      </p:sp>
    </p:spTree>
    <p:extLst>
      <p:ext uri="{BB962C8B-B14F-4D97-AF65-F5344CB8AC3E}">
        <p14:creationId xmlns:p14="http://schemas.microsoft.com/office/powerpoint/2010/main" val="1302688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ezntare Aplicatie SEBP">
            <a:hlinkClick r:id="" action="ppaction://media"/>
            <a:extLst>
              <a:ext uri="{FF2B5EF4-FFF2-40B4-BE49-F238E27FC236}">
                <a16:creationId xmlns:a16="http://schemas.microsoft.com/office/drawing/2014/main" id="{9A2721F5-8DDA-FD74-71CE-70C748FEA0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69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1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76856-9C3C-88A2-07EF-80ACD8838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694268"/>
            <a:ext cx="3553510" cy="5477932"/>
          </a:xfrm>
        </p:spPr>
        <p:txBody>
          <a:bodyPr>
            <a:normAutofit/>
          </a:bodyPr>
          <a:lstStyle/>
          <a:p>
            <a:pPr algn="ctr"/>
            <a:r>
              <a:rPr lang="ro-RO">
                <a:solidFill>
                  <a:schemeClr val="bg1"/>
                </a:solidFill>
              </a:rPr>
              <a:t>CONCLUZII</a:t>
            </a:r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0" name="Graphic 38">
            <a:extLst>
              <a:ext uri="{FF2B5EF4-FFF2-40B4-BE49-F238E27FC236}">
                <a16:creationId xmlns:a16="http://schemas.microsoft.com/office/drawing/2014/main" id="{1E8369D0-2C3B-4E27-AC6C-A246AC28C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28" name="Freeform: Shape 10">
              <a:extLst>
                <a:ext uri="{FF2B5EF4-FFF2-40B4-BE49-F238E27FC236}">
                  <a16:creationId xmlns:a16="http://schemas.microsoft.com/office/drawing/2014/main" id="{A3D5586F-4573-4C57-9793-1EBFDC89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EED35EF-93A0-4921-941C-ECC67AE2A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" name="Graphic 4">
            <a:extLst>
              <a:ext uri="{FF2B5EF4-FFF2-40B4-BE49-F238E27FC236}">
                <a16:creationId xmlns:a16="http://schemas.microsoft.com/office/drawing/2014/main" id="{C6F74901-2A71-43C3-837C-27CCD6B6D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37426" y="2203010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92DF49A-063A-4F60-BE30-D26826492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0DCBBE0-7DEE-43ED-BEE3-ABB179CFC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39FE8DF-D1B2-4074-9BDF-C458EA012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17">
              <a:extLst>
                <a:ext uri="{FF2B5EF4-FFF2-40B4-BE49-F238E27FC236}">
                  <a16:creationId xmlns:a16="http://schemas.microsoft.com/office/drawing/2014/main" id="{61C143B5-6E24-417D-A035-65747A8E9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31ED8C-8819-4FFB-BF3C-FDA6A90D4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A39574D-5ECC-4A94-9CB6-646D90DA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A73D6F7-977D-4026-8F68-CA63C162C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6348370-4FD9-4A99-BB05-944D5B0B0E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1146D46-43DB-4487-A191-0970511C3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17B7142-9D64-4D34-B23C-9471326AD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8EB71CD-AB26-440E-A0D5-E1081DB5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4423BD2-7458-4680-AF49-5013C9D30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5547DC8-8B87-4446-9CC9-65AF04A5F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EC11F68A-CC71-4196-BBF3-20CDCD75D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502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85F9950-F10E-4E64-962B-F7034578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502" y="475220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2C882A5A-8300-4DC2-C493-7A166D6C9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9571" y="780951"/>
            <a:ext cx="5834252" cy="5477932"/>
          </a:xfrm>
        </p:spPr>
        <p:txBody>
          <a:bodyPr>
            <a:normAutofit/>
          </a:bodyPr>
          <a:lstStyle/>
          <a:p>
            <a:r>
              <a:rPr lang="ro-RO" sz="2400" dirty="0">
                <a:solidFill>
                  <a:schemeClr val="bg1"/>
                </a:solidFill>
              </a:rPr>
              <a:t>Obiectivul realizării acestei lucrări a fost atins prin dezvoltarea modulelor principale ale aplicației</a:t>
            </a:r>
          </a:p>
          <a:p>
            <a:r>
              <a:rPr lang="ro-RO" sz="2400" dirty="0">
                <a:solidFill>
                  <a:schemeClr val="bg1"/>
                </a:solidFill>
              </a:rPr>
              <a:t>Riscurile sunt reprezentate limitele limbajului Python și modelarea diagramelor UML.</a:t>
            </a:r>
          </a:p>
          <a:p>
            <a:r>
              <a:rPr lang="ro-RO" sz="2400" dirty="0">
                <a:solidFill>
                  <a:schemeClr val="bg1"/>
                </a:solidFill>
              </a:rPr>
              <a:t>Python ste un limbaj ușor de utilizat, structura codului și sintaxa sunt simple</a:t>
            </a:r>
          </a:p>
          <a:p>
            <a:r>
              <a:rPr lang="ro-RO" sz="2400" dirty="0">
                <a:solidFill>
                  <a:schemeClr val="bg1"/>
                </a:solidFill>
              </a:rPr>
              <a:t>Aplicația necesită dezvoltări adiționale pentru finalizarea celorlalte modue.</a:t>
            </a:r>
          </a:p>
          <a:p>
            <a:r>
              <a:rPr lang="ro-RO" sz="2400" dirty="0">
                <a:solidFill>
                  <a:schemeClr val="bg1"/>
                </a:solidFill>
              </a:rPr>
              <a:t>Necesitatea dezvoltării aplicației pentru a lua în considerare nevoile și specificul unor alte companii.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676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892E19-92E7-4BB2-8C3F-DBDFE8D9D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1E493D3-31D9-4B80-9798-EEA082E12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2E6AA4D-EC17-45B5-B621-DF0FD91FD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D56F11D0-7966-41FE-AAB9-EC0C54F11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86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EDE579A-0A12-4A10-85D4-A8DA1663B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CA79E3-BA58-419A-8541-7498AC2633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2348C622-BC44-4959-B64E-427015FD1F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8841A98-AA1D-4F65-A368-EF31110B07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6609F08-9B2C-4879-AC68-E3E537BED7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2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6910EFC9-D70D-42FD-BCCD-AB1F710BFD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83BEF371-1E22-4C4F-A62F-AC6B92CAE0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029172-84A0-95A1-C35F-0BFE4D07D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483" y="2811129"/>
            <a:ext cx="2655887" cy="617871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4000" dirty="0"/>
              <a:t>CUPRINS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DF1A5-9696-CDE3-AA05-FFF9F2B30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1" y="1721579"/>
            <a:ext cx="6140449" cy="3952648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tx1">
                    <a:alpha val="80000"/>
                  </a:schemeClr>
                </a:solidFill>
              </a:rPr>
              <a:t>Caracteristicile limbajului Python</a:t>
            </a:r>
          </a:p>
          <a:p>
            <a:r>
              <a:rPr lang="en-US" sz="2400">
                <a:solidFill>
                  <a:schemeClr val="tx1">
                    <a:alpha val="80000"/>
                  </a:schemeClr>
                </a:solidFill>
              </a:rPr>
              <a:t>Utilizarea UML în dezvoltarea de software</a:t>
            </a:r>
            <a:endParaRPr lang="ro-RO" sz="240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400">
                <a:solidFill>
                  <a:schemeClr val="tx1">
                    <a:alpha val="80000"/>
                  </a:schemeClr>
                </a:solidFill>
              </a:rPr>
              <a:t>Dezvoltarea aplicației STANDARD ENTERPRISE PLANNER (SEBP)</a:t>
            </a:r>
            <a:endParaRPr lang="ro-RO" sz="2400">
              <a:solidFill>
                <a:schemeClr val="tx1">
                  <a:alpha val="80000"/>
                </a:schemeClr>
              </a:solidFill>
            </a:endParaRPr>
          </a:p>
          <a:p>
            <a:r>
              <a:rPr lang="ro-RO" sz="2400">
                <a:solidFill>
                  <a:schemeClr val="tx1">
                    <a:alpha val="80000"/>
                  </a:schemeClr>
                </a:solidFill>
              </a:rPr>
              <a:t>Prezentarea aplicației SEBP</a:t>
            </a:r>
          </a:p>
          <a:p>
            <a:r>
              <a:rPr lang="ro-RO" sz="2400">
                <a:solidFill>
                  <a:schemeClr val="tx1">
                    <a:alpha val="80000"/>
                  </a:schemeClr>
                </a:solidFill>
              </a:rPr>
              <a:t>Concluzii</a:t>
            </a:r>
            <a:endParaRPr lang="en-US" sz="240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7793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DB8131-E48A-2E74-33AB-C80A28D32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9925"/>
            <a:ext cx="4889946" cy="1325926"/>
          </a:xfrm>
        </p:spPr>
        <p:txBody>
          <a:bodyPr anchor="b">
            <a:normAutofit/>
          </a:bodyPr>
          <a:lstStyle/>
          <a:p>
            <a:pPr algn="r"/>
            <a:r>
              <a:rPr lang="ro-RO" sz="2800" dirty="0">
                <a:solidFill>
                  <a:schemeClr val="bg1"/>
                </a:solidFill>
              </a:rPr>
              <a:t>CARACTERISTICILE LIMBAJULUI PYTHON</a:t>
            </a:r>
            <a:br>
              <a:rPr lang="en-US" sz="2800" dirty="0">
                <a:solidFill>
                  <a:schemeClr val="bg1"/>
                </a:solidFill>
              </a:rPr>
            </a:b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F79E7-BE48-3406-6110-7C488F430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ro-RO" sz="2000" dirty="0">
                <a:solidFill>
                  <a:schemeClr val="bg1"/>
                </a:solidFill>
              </a:rPr>
              <a:t>Dezvoltat de către Guide Van Rossum în anul 1991</a:t>
            </a:r>
          </a:p>
          <a:p>
            <a:r>
              <a:rPr lang="ro-RO" sz="2000" dirty="0">
                <a:solidFill>
                  <a:schemeClr val="bg1"/>
                </a:solidFill>
              </a:rPr>
              <a:t>Unul dintre cele mai folosite limbaje de programare in prezent</a:t>
            </a:r>
          </a:p>
          <a:p>
            <a:r>
              <a:rPr lang="ro-RO" sz="2000" dirty="0">
                <a:solidFill>
                  <a:schemeClr val="bg1"/>
                </a:solidFill>
              </a:rPr>
              <a:t>Avantaje</a:t>
            </a:r>
          </a:p>
          <a:p>
            <a:r>
              <a:rPr lang="ro-RO" sz="2000" dirty="0">
                <a:solidFill>
                  <a:schemeClr val="bg1"/>
                </a:solidFill>
              </a:rPr>
              <a:t>Dezavantaje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402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616B6D-C9CA-E94F-39D8-0D3586777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5774" y="2233096"/>
            <a:ext cx="8071706" cy="178629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Utilizarea</a:t>
            </a:r>
            <a:r>
              <a:rPr lang="en-US" sz="61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UML </a:t>
            </a:r>
            <a:r>
              <a:rPr lang="en-US" sz="61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în</a:t>
            </a:r>
            <a:r>
              <a:rPr lang="en-US" sz="61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1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dezvoltarea</a:t>
            </a:r>
            <a:r>
              <a:rPr lang="en-US" sz="61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software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6782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3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39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0809" y="1187311"/>
            <a:ext cx="5089552" cy="4483379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41">
            <a:extLst>
              <a:ext uri="{FF2B5EF4-FFF2-40B4-BE49-F238E27FC236}">
                <a16:creationId xmlns:a16="http://schemas.microsoft.com/office/drawing/2014/main" id="{F6814848-248A-47DD-88E0-95099D951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301" y="1178924"/>
            <a:ext cx="5089552" cy="4483379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18BDA89-0D2C-4C4E-99F6-D7A220FE4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3787" y="1130846"/>
            <a:ext cx="5039475" cy="4439266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aphic 38">
            <a:extLst>
              <a:ext uri="{FF2B5EF4-FFF2-40B4-BE49-F238E27FC236}">
                <a16:creationId xmlns:a16="http://schemas.microsoft.com/office/drawing/2014/main" id="{6B67BE95-96EF-433C-9F29-B0732AA6B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40" y="1424181"/>
            <a:ext cx="1355538" cy="503582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D324976-1596-4B76-A61C-5626816B2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44DEF24-FB22-48A2-8257-B97AD7E1A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0" name="Graphic 212">
            <a:extLst>
              <a:ext uri="{FF2B5EF4-FFF2-40B4-BE49-F238E27FC236}">
                <a16:creationId xmlns:a16="http://schemas.microsoft.com/office/drawing/2014/main" id="{7CE98B01-ED41-482F-AFA1-19C7FA7C0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502" y="629793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2" name="Graphic 212">
            <a:extLst>
              <a:ext uri="{FF2B5EF4-FFF2-40B4-BE49-F238E27FC236}">
                <a16:creationId xmlns:a16="http://schemas.microsoft.com/office/drawing/2014/main" id="{B9CABDD0-8DF6-4974-A224-9A2A81778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502" y="629793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54" name="Graphic 4">
            <a:extLst>
              <a:ext uri="{FF2B5EF4-FFF2-40B4-BE49-F238E27FC236}">
                <a16:creationId xmlns:a16="http://schemas.microsoft.com/office/drawing/2014/main" id="{D6E8B984-55B9-4A62-A043-997D00F0A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32680" y="5188771"/>
            <a:ext cx="1076787" cy="1076789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4FAF4A8-82EB-4F6F-B601-43EBF0BD1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6F2473F-E069-4558-9B41-E285BBE03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C9A4A76-2C9F-486C-9663-6A30A022DE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8431DC7-D4CB-479A-AFA4-5B0C597A2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0755DA1-6F28-4612-A4A7-B915468C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616ED79-5475-49E6-A5FE-8D9DB12FB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1DCEB47-7140-4682-8DBF-7667BE28F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A931BD3-5A56-42F2-B6B5-647B28D1C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820E4C8E-4190-498D-9556-6DA668A81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4B2F30F-0B57-4D60-A087-CD6A471F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C5E8C73-ED41-4214-AEE6-3C5F49384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B1F94534-FE3E-476C-870B-E714E4A66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DE6C1B0-4D58-4937-B2B7-B1207CA18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797D099-A781-EAAC-FDBD-65F783890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1619"/>
            <a:ext cx="4905401" cy="4042196"/>
          </a:xfrm>
        </p:spPr>
        <p:txBody>
          <a:bodyPr>
            <a:normAutofit/>
          </a:bodyPr>
          <a:lstStyle/>
          <a:p>
            <a:pPr algn="ctr"/>
            <a:r>
              <a:rPr lang="ro-RO">
                <a:solidFill>
                  <a:schemeClr val="bg1"/>
                </a:solidFill>
              </a:rPr>
              <a:t>Dezvoltarea aplicației STANDARD ENTERPRISE PLANNER (SEBP)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A6B1D-3074-EC23-27C0-E19295560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r>
              <a:rPr lang="ro-RO">
                <a:solidFill>
                  <a:schemeClr val="bg1"/>
                </a:solidFill>
              </a:rPr>
              <a:t>STUDIU DE CAZ – Romchi</a:t>
            </a:r>
            <a:r>
              <a:rPr lang="en-US">
                <a:solidFill>
                  <a:schemeClr val="bg1"/>
                </a:solidFill>
              </a:rPr>
              <a:t>m</a:t>
            </a:r>
            <a:r>
              <a:rPr lang="ro-RO">
                <a:solidFill>
                  <a:schemeClr val="bg1"/>
                </a:solidFill>
              </a:rPr>
              <a:t> Protect S</a:t>
            </a:r>
            <a:r>
              <a:rPr lang="en-US">
                <a:solidFill>
                  <a:schemeClr val="bg1"/>
                </a:solidFill>
              </a:rPr>
              <a:t>.A</a:t>
            </a:r>
            <a:r>
              <a:rPr lang="ro-RO">
                <a:solidFill>
                  <a:schemeClr val="bg1"/>
                </a:solidFill>
              </a:rPr>
              <a:t>.</a:t>
            </a:r>
          </a:p>
          <a:p>
            <a:r>
              <a:rPr lang="en-US">
                <a:solidFill>
                  <a:schemeClr val="bg1"/>
                </a:solidFill>
              </a:rPr>
              <a:t>Proiectarea aplica</a:t>
            </a:r>
            <a:r>
              <a:rPr lang="ro-RO">
                <a:solidFill>
                  <a:schemeClr val="bg1"/>
                </a:solidFill>
              </a:rPr>
              <a:t>ției</a:t>
            </a:r>
          </a:p>
          <a:p>
            <a:r>
              <a:rPr lang="ro-RO">
                <a:solidFill>
                  <a:schemeClr val="bg1"/>
                </a:solidFill>
              </a:rPr>
              <a:t>Procesul de implementare al aplicației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3558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Graphic 212">
            <a:extLst>
              <a:ext uri="{FF2B5EF4-FFF2-40B4-BE49-F238E27FC236}">
                <a16:creationId xmlns:a16="http://schemas.microsoft.com/office/drawing/2014/main" id="{55C61911-45B2-48BF-AC7A-1EB579B42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0" name="Graphic 212">
            <a:extLst>
              <a:ext uri="{FF2B5EF4-FFF2-40B4-BE49-F238E27FC236}">
                <a16:creationId xmlns:a16="http://schemas.microsoft.com/office/drawing/2014/main" id="{2DE4D4CE-6DAE-4A05-BE5B-6BCE3F4EC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5852BC-DF2A-72D8-885F-20097C7EA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6" y="1264801"/>
            <a:ext cx="10579561" cy="4296387"/>
          </a:xfrm>
        </p:spPr>
        <p:txBody>
          <a:bodyPr>
            <a:normAutofit/>
          </a:bodyPr>
          <a:lstStyle/>
          <a:p>
            <a:pPr algn="ctr"/>
            <a:r>
              <a:rPr lang="ro-RO" dirty="0">
                <a:solidFill>
                  <a:schemeClr val="bg1"/>
                </a:solidFill>
              </a:rPr>
              <a:t>STUDIU DE CAZ – Romchim Protect S.A.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8CB1D39-68D4-4372-BF3B-2A33A7495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76" name="Oval 75">
            <a:extLst>
              <a:ext uri="{FF2B5EF4-FFF2-40B4-BE49-F238E27FC236}">
                <a16:creationId xmlns:a16="http://schemas.microsoft.com/office/drawing/2014/main" id="{10C23D31-5B0A-4956-A59F-A24F57D2A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F4C6FC6E-4AAF-4628-B7E5-85DF9D32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856BF-2DE9-5A76-7C6A-B8398F5B2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345827"/>
            <a:ext cx="5217173" cy="4351338"/>
          </a:xfrm>
        </p:spPr>
        <p:txBody>
          <a:bodyPr>
            <a:normAutofit/>
          </a:bodyPr>
          <a:lstStyle/>
          <a:p>
            <a:endParaRPr lang="ro-RO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80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0428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C3B40B-4872-8CDA-F630-0BB15E8C1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DIAGRAMĂ DE CAZURI DE UTILIZARE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3A303A-E0B4-91EB-91A4-FF4E960C9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16526" y="279919"/>
            <a:ext cx="7651637" cy="5853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6453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075555-D7DF-10AC-36C2-A9A67DFD9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DIAGRAM</a:t>
            </a:r>
            <a:r>
              <a:rPr lang="ro-RO" sz="3200" dirty="0">
                <a:solidFill>
                  <a:schemeClr val="bg1"/>
                </a:solidFill>
              </a:rPr>
              <a:t>Ă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CLASE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2C80A77-9627-91A8-9A3A-87C7B2069D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15063" y="1388302"/>
            <a:ext cx="9815999" cy="5177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6417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7DF22F-7778-095A-CC9A-3C32B7745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DIAGRAM</a:t>
            </a:r>
            <a:r>
              <a:rPr lang="ro-RO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Ă</a:t>
            </a:r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SECVEN</a:t>
            </a:r>
            <a:r>
              <a:rPr lang="ro-RO" sz="3200">
                <a:solidFill>
                  <a:schemeClr val="bg1"/>
                </a:solidFill>
              </a:rPr>
              <a:t>ȚĂ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074" name="Picture 1">
            <a:extLst>
              <a:ext uri="{FF2B5EF4-FFF2-40B4-BE49-F238E27FC236}">
                <a16:creationId xmlns:a16="http://schemas.microsoft.com/office/drawing/2014/main" id="{CD7B6521-6782-8053-6B18-55F6C2C0F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6170" y="1388302"/>
            <a:ext cx="11591647" cy="5469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4611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</TotalTime>
  <Words>239</Words>
  <Application>Microsoft Office PowerPoint</Application>
  <PresentationFormat>Widescreen</PresentationFormat>
  <Paragraphs>40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STANDARD ENTERPRISE BUSINESS PLANER</vt:lpstr>
      <vt:lpstr>CUPRINS</vt:lpstr>
      <vt:lpstr>CARACTERISTICILE LIMBAJULUI PYTHON </vt:lpstr>
      <vt:lpstr>Utilizarea UML în dezvoltarea de software</vt:lpstr>
      <vt:lpstr>Dezvoltarea aplicației STANDARD ENTERPRISE PLANNER (SEBP)</vt:lpstr>
      <vt:lpstr>STUDIU DE CAZ – Romchim Protect S.A.</vt:lpstr>
      <vt:lpstr>DIAGRAMĂ DE CAZURI DE UTILIZARE</vt:lpstr>
      <vt:lpstr>DIAGRAMĂ DE CLASE</vt:lpstr>
      <vt:lpstr>DIAGRAMĂ DE SECVENȚĂ</vt:lpstr>
      <vt:lpstr>Procesul de implementare al aplicației SEBP</vt:lpstr>
      <vt:lpstr>Prezentarea aplicației</vt:lpstr>
      <vt:lpstr>PowerPoint Presentation</vt:lpstr>
      <vt:lpstr>CONCLUZII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STANDARD ENTERPRISE BUSINESS PLANER</dc:title>
  <dc:creator>COJOCARIU V. DANIEL</dc:creator>
  <cp:lastModifiedBy>COJOCARIU V. DANIEL</cp:lastModifiedBy>
  <cp:revision>8</cp:revision>
  <dcterms:created xsi:type="dcterms:W3CDTF">2023-07-03T18:15:38Z</dcterms:created>
  <dcterms:modified xsi:type="dcterms:W3CDTF">2023-07-04T04:10:33Z</dcterms:modified>
</cp:coreProperties>
</file>

<file path=docProps/thumbnail.jpeg>
</file>